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1" r:id="rId7"/>
    <p:sldId id="262" r:id="rId8"/>
  </p:sldIdLst>
  <p:sldSz cx="12192000" cy="6858000"/>
  <p:notesSz cx="6858000" cy="9144000"/>
  <p:defaultTextStyle>
    <a:defPPr>
      <a:defRPr lang="en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33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FB9AD-C8F5-F546-880D-9B1887129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5937CE-2329-FF4F-B02C-FE3D62928D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F2B187-2D3A-1A40-8B75-39DF3E3DD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E0F2-6579-AF4D-B8FD-1E7DF884BCEA}" type="datetimeFigureOut">
              <a:rPr lang="en-RO" smtClean="0"/>
              <a:t>18/01/2022</a:t>
            </a:fld>
            <a:endParaRPr lang="en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F31E6-0A38-2A46-B860-5137BFF0A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20D3E-EEC9-2340-BE54-230F8C158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466C-5E4A-9043-A161-51EF9851F2A5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637857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6C6ED-8E6F-0942-9053-E2180D07F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F0770D-1E41-2B4B-9D29-B36A342B53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E035F-A932-6C49-9D60-656173A2E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E0F2-6579-AF4D-B8FD-1E7DF884BCEA}" type="datetimeFigureOut">
              <a:rPr lang="en-RO" smtClean="0"/>
              <a:t>18/01/2022</a:t>
            </a:fld>
            <a:endParaRPr lang="en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A45307-C742-B545-A480-13AC89ED0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9A179D-9B4F-D344-8751-6CB16B158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466C-5E4A-9043-A161-51EF9851F2A5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3804022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A75EC7-C96D-B445-9861-83A78FD13A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EB9A16-D44D-C847-A808-0396DDABA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5CE38-91FA-9748-A19F-BC7983451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E0F2-6579-AF4D-B8FD-1E7DF884BCEA}" type="datetimeFigureOut">
              <a:rPr lang="en-RO" smtClean="0"/>
              <a:t>18/01/2022</a:t>
            </a:fld>
            <a:endParaRPr lang="en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E978-3F96-934F-B82C-A13F5B16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1B626F-F930-8E40-81E7-ABEC0CB2C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466C-5E4A-9043-A161-51EF9851F2A5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26696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6627F-917D-884D-8C58-8B179B297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A193C-F994-B244-A987-E99777CB1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638E7-9651-3E4B-A12A-35AE9265E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E0F2-6579-AF4D-B8FD-1E7DF884BCEA}" type="datetimeFigureOut">
              <a:rPr lang="en-RO" smtClean="0"/>
              <a:t>18/01/2022</a:t>
            </a:fld>
            <a:endParaRPr lang="en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51D95-BBC3-E547-AC47-3FBB35D53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545D84-3DD2-7544-ADAF-6F36478E6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466C-5E4A-9043-A161-51EF9851F2A5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1945558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24EA7-A3A7-6243-9224-20CE46340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DDE0B5-2964-D945-80AC-358009848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C80124-A68B-0A4C-BB53-323FF14C5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E0F2-6579-AF4D-B8FD-1E7DF884BCEA}" type="datetimeFigureOut">
              <a:rPr lang="en-RO" smtClean="0"/>
              <a:t>18/01/2022</a:t>
            </a:fld>
            <a:endParaRPr lang="en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122C1-1A9D-D64E-811E-417440245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63B41-1421-4642-996A-A862DC0BC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466C-5E4A-9043-A161-51EF9851F2A5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965482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0295A-D1F3-4049-9511-257314AD4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73D4D-3124-9C42-8F06-0368E64EF9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931A13-5D21-7B4B-A37C-BA153CDA2D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E8E1F6-6774-314F-B29A-F39E598FA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E0F2-6579-AF4D-B8FD-1E7DF884BCEA}" type="datetimeFigureOut">
              <a:rPr lang="en-RO" smtClean="0"/>
              <a:t>18/01/2022</a:t>
            </a:fld>
            <a:endParaRPr lang="en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113C48-36E9-D54D-B1C9-1262A7D02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060710-D9A9-884F-AC4B-491E19894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466C-5E4A-9043-A161-51EF9851F2A5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13154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0E798-9E7E-544D-BBDA-024CC8135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62862E-4ACF-E54C-960B-3544ED942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B75E32-FF22-294C-950A-6FFB470069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D038EB-42EF-BE4F-903E-6C0B389C3D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CC1DF5-475D-1049-9B32-3DBB333E2A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BF5175-05FD-7E48-8D13-927D3509F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E0F2-6579-AF4D-B8FD-1E7DF884BCEA}" type="datetimeFigureOut">
              <a:rPr lang="en-RO" smtClean="0"/>
              <a:t>18/01/2022</a:t>
            </a:fld>
            <a:endParaRPr lang="en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8E4C9E-2F0B-1541-9086-8599462B1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4F60C1-4EDB-4D48-91F8-77B13C613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466C-5E4A-9043-A161-51EF9851F2A5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1084849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54FA6-E32E-EB4B-8087-6A71F0546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0A7A8C-C41F-FC4C-A72B-BCFAC5EE6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E0F2-6579-AF4D-B8FD-1E7DF884BCEA}" type="datetimeFigureOut">
              <a:rPr lang="en-RO" smtClean="0"/>
              <a:t>18/01/2022</a:t>
            </a:fld>
            <a:endParaRPr lang="en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A5CAD1-7B98-1C45-A7D5-25BECD05C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88E2A7-DDFB-0847-9065-2EF9126DF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466C-5E4A-9043-A161-51EF9851F2A5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398382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C31361-D203-D047-BEDA-9AA09F287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E0F2-6579-AF4D-B8FD-1E7DF884BCEA}" type="datetimeFigureOut">
              <a:rPr lang="en-RO" smtClean="0"/>
              <a:t>18/01/2022</a:t>
            </a:fld>
            <a:endParaRPr lang="en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687E96-8059-684C-8A6C-7B1EBB4CD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89A959-7870-C746-BF7E-610241A78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466C-5E4A-9043-A161-51EF9851F2A5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2422557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1404D-52F5-9846-80F6-05C4754FB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9276E-424F-3D40-B3DE-A55FDC423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7F7A9F-7096-5B43-B13F-9088297570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8C3E6A-E3A5-AC4C-83C4-C47D0CFD8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E0F2-6579-AF4D-B8FD-1E7DF884BCEA}" type="datetimeFigureOut">
              <a:rPr lang="en-RO" smtClean="0"/>
              <a:t>18/01/2022</a:t>
            </a:fld>
            <a:endParaRPr lang="en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379C3A-B8F5-AB40-AA9E-2A9E40282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B3D55B-F78C-9042-9E9E-9F303C73B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466C-5E4A-9043-A161-51EF9851F2A5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1749135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80FE7-6F2B-6144-B8DF-B3F87445F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94DD28-CA1A-7D46-A332-F219F1E221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8CDA18-4735-8A46-8013-920B75CA0D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12254C-30DA-CA4C-81A6-F87C64B5F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E0F2-6579-AF4D-B8FD-1E7DF884BCEA}" type="datetimeFigureOut">
              <a:rPr lang="en-RO" smtClean="0"/>
              <a:t>18/01/2022</a:t>
            </a:fld>
            <a:endParaRPr lang="en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E69DD4-E596-B742-BF40-1C3E44721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A0DCA6-7480-654B-82D5-4E471E07C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466C-5E4A-9043-A161-51EF9851F2A5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2649221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F0AB38-D1BE-5341-8588-EEC33CAA7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1A3F6C-72A2-3D48-9487-F829305B6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2AE70-88E9-514F-802A-C34B02CD9F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4E0F2-6579-AF4D-B8FD-1E7DF884BCEA}" type="datetimeFigureOut">
              <a:rPr lang="en-RO" smtClean="0"/>
              <a:t>18/01/2022</a:t>
            </a:fld>
            <a:endParaRPr lang="en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2DE18-7218-6441-AB68-E48FE5E515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F9237-F084-B64A-8B0B-40ED4AB3B6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D466C-5E4A-9043-A161-51EF9851F2A5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1187628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62FDD-12DC-3546-972C-4BA1240E8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O" dirty="0"/>
              <a:t>ASTRA FILM FESZTIVÁL, Nagyszeben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63FE5-F3A1-4E4F-97CB-2F837D6EF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/>
          </a:bodyPr>
          <a:lstStyle/>
          <a:p>
            <a:r>
              <a:rPr lang="hu-HU" dirty="0"/>
              <a:t>Gyertek vázoljuk fel a sikeres rendezvény receptjét</a:t>
            </a:r>
            <a:r>
              <a:rPr lang="en-RO" dirty="0"/>
              <a:t>!!</a:t>
            </a:r>
          </a:p>
          <a:p>
            <a:pPr marL="0" indent="0">
              <a:buNone/>
            </a:pPr>
            <a:r>
              <a:rPr lang="en-RO" dirty="0"/>
              <a:t> </a:t>
            </a:r>
            <a:r>
              <a:rPr lang="hu-HU" dirty="0"/>
              <a:t>Hozzávalók:</a:t>
            </a:r>
            <a:endParaRPr lang="en-RO" dirty="0"/>
          </a:p>
          <a:p>
            <a:r>
              <a:rPr lang="hu-HU" b="1" dirty="0"/>
              <a:t>Mi egy RENDEZVÉNY?-</a:t>
            </a:r>
            <a:r>
              <a:rPr lang="hu-HU" dirty="0"/>
              <a:t>elsősorban egy egyedi esemény, ami csak ott és akkor történik</a:t>
            </a:r>
            <a:r>
              <a:rPr lang="hu-HU" b="1" dirty="0"/>
              <a:t>- </a:t>
            </a:r>
            <a:r>
              <a:rPr lang="hu-HU" dirty="0"/>
              <a:t>máshol (1-</a:t>
            </a:r>
            <a:r>
              <a:rPr lang="hu-HU" b="1" dirty="0"/>
              <a:t>HELYSZÍNEK, IDŐ</a:t>
            </a:r>
            <a:r>
              <a:rPr lang="hu-HU" dirty="0"/>
              <a:t>), másképp nem kapható meg!- fontosak a jól kiválasztott helyszínek, évszak- időpontok, órák. Szükség van meghívott résztvevőkre (</a:t>
            </a:r>
            <a:r>
              <a:rPr lang="hu-HU" b="1" dirty="0"/>
              <a:t>2-MEGHÍVOTTAK</a:t>
            </a:r>
            <a:r>
              <a:rPr lang="hu-HU" dirty="0"/>
              <a:t>), akik előadják, vagy reflektálnak, a kulturális tartalomra (</a:t>
            </a:r>
            <a:r>
              <a:rPr lang="hu-HU" b="1" dirty="0"/>
              <a:t>3-PROGRAM</a:t>
            </a:r>
            <a:r>
              <a:rPr lang="hu-HU" dirty="0"/>
              <a:t>) és azokra, akik elfogyasztják</a:t>
            </a:r>
            <a:r>
              <a:rPr lang="hu-HU" b="1" dirty="0"/>
              <a:t> (4-KÖZÖNSÉG).</a:t>
            </a:r>
            <a:r>
              <a:rPr lang="hu-HU" dirty="0"/>
              <a:t> És hogy mindez összeálljon szervezői munkára és rengeteg hirdető-, </a:t>
            </a:r>
            <a:r>
              <a:rPr lang="hu-HU" dirty="0" err="1"/>
              <a:t>promo</a:t>
            </a:r>
            <a:r>
              <a:rPr lang="hu-HU" dirty="0"/>
              <a:t> munkára van szükség (</a:t>
            </a:r>
            <a:r>
              <a:rPr lang="hu-HU" b="1" dirty="0"/>
              <a:t>5-SZERVEZÉS)</a:t>
            </a:r>
          </a:p>
          <a:p>
            <a:r>
              <a:rPr lang="hu-HU" b="1" dirty="0">
                <a:solidFill>
                  <a:schemeClr val="accent1"/>
                </a:solidFill>
              </a:rPr>
              <a:t>1-AFF 2019 </a:t>
            </a:r>
            <a:r>
              <a:rPr lang="hu-HU" b="1" dirty="0" err="1">
                <a:solidFill>
                  <a:schemeClr val="accent1"/>
                </a:solidFill>
              </a:rPr>
              <a:t>Intro</a:t>
            </a:r>
            <a:r>
              <a:rPr lang="hu-HU" b="1" dirty="0">
                <a:solidFill>
                  <a:schemeClr val="accent1"/>
                </a:solidFill>
              </a:rPr>
              <a:t> video</a:t>
            </a:r>
          </a:p>
          <a:p>
            <a:r>
              <a:rPr lang="hu-HU" b="1" dirty="0">
                <a:solidFill>
                  <a:schemeClr val="accent1"/>
                </a:solidFill>
              </a:rPr>
              <a:t>2-AFF </a:t>
            </a:r>
            <a:r>
              <a:rPr lang="hu-HU" b="1" dirty="0" err="1">
                <a:solidFill>
                  <a:schemeClr val="accent1"/>
                </a:solidFill>
              </a:rPr>
              <a:t>Festival</a:t>
            </a:r>
            <a:r>
              <a:rPr lang="hu-HU" b="1" dirty="0">
                <a:solidFill>
                  <a:schemeClr val="accent1"/>
                </a:solidFill>
              </a:rPr>
              <a:t> </a:t>
            </a:r>
            <a:r>
              <a:rPr lang="hu-HU" b="1" dirty="0" err="1">
                <a:solidFill>
                  <a:schemeClr val="accent1"/>
                </a:solidFill>
              </a:rPr>
              <a:t>experience</a:t>
            </a:r>
            <a:endParaRPr lang="hu-HU" b="1" dirty="0">
              <a:solidFill>
                <a:schemeClr val="accent1"/>
              </a:solidFill>
            </a:endParaRPr>
          </a:p>
          <a:p>
            <a:endParaRPr lang="en-RO" dirty="0"/>
          </a:p>
          <a:p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3728032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9E9EF-9BA6-1F4F-B884-BA69AB291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O" dirty="0"/>
              <a:t>ASTRA FILM FESZTIVÁL, Nagyszeben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05B53-9077-4240-AEEF-FB662094F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62248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dirty="0"/>
              <a:t>Egy Film Fesztivál esetén</a:t>
            </a:r>
          </a:p>
          <a:p>
            <a:pPr>
              <a:buFontTx/>
              <a:buChar char="-"/>
            </a:pPr>
            <a:r>
              <a:rPr lang="hu-HU" b="1" dirty="0"/>
              <a:t>2-MEGHÍVOTTAK </a:t>
            </a:r>
            <a:r>
              <a:rPr lang="hu-HU" dirty="0"/>
              <a:t>a filmrendező, vagy a film egész stábja, a szereplők, moderátorok</a:t>
            </a:r>
          </a:p>
          <a:p>
            <a:pPr marL="0" indent="0">
              <a:buNone/>
            </a:pPr>
            <a:r>
              <a:rPr lang="en-RO" b="1" dirty="0"/>
              <a:t>- 3- Program- </a:t>
            </a:r>
            <a:r>
              <a:rPr lang="en-RO" dirty="0"/>
              <a:t>a filmek</a:t>
            </a:r>
          </a:p>
          <a:p>
            <a:pPr marL="0" indent="0">
              <a:buNone/>
            </a:pPr>
            <a:r>
              <a:rPr lang="hu-HU" b="1" dirty="0"/>
              <a:t>- 4-KÖZÖNSÉG részvétele szükséges</a:t>
            </a:r>
            <a:r>
              <a:rPr lang="hu-HU" dirty="0"/>
              <a:t> cserébe a közönség </a:t>
            </a:r>
            <a:r>
              <a:rPr lang="hu-HU" b="1" dirty="0" err="1"/>
              <a:t>éléményben</a:t>
            </a:r>
            <a:r>
              <a:rPr lang="hu-HU" b="1" dirty="0"/>
              <a:t> részesül </a:t>
            </a:r>
            <a:endParaRPr lang="en-RO" dirty="0"/>
          </a:p>
          <a:p>
            <a:r>
              <a:rPr lang="hu-HU" dirty="0"/>
              <a:t>a fesztiválunk most már majdnem 3 évtizedes történetében rengetegszer fel kellett fedeznünk a spanyol viaszt, azaz a </a:t>
            </a:r>
            <a:r>
              <a:rPr lang="hu-HU" dirty="0" err="1"/>
              <a:t>mozizást</a:t>
            </a:r>
            <a:r>
              <a:rPr lang="hu-HU" dirty="0"/>
              <a:t>. Az utóbbi időben, a digitális érában a fesztivál-</a:t>
            </a:r>
            <a:r>
              <a:rPr lang="hu-HU" dirty="0" err="1"/>
              <a:t>mozizásnak</a:t>
            </a:r>
            <a:r>
              <a:rPr lang="hu-HU" dirty="0"/>
              <a:t> egyfajta reneszánszát éljük. Manapság mindenki fogyaszt filmeket különböző képernyőkön egyedül, családban, ezért külön felértékelődik az eseményszámba menő alkalom, amikor a fesztiválon a </a:t>
            </a:r>
            <a:r>
              <a:rPr lang="hu-HU" dirty="0" err="1"/>
              <a:t>mozizás</a:t>
            </a:r>
            <a:r>
              <a:rPr lang="hu-HU" dirty="0"/>
              <a:t>  egy </a:t>
            </a:r>
            <a:r>
              <a:rPr lang="hu-HU" b="1" dirty="0"/>
              <a:t>közösségben megélt esemény</a:t>
            </a:r>
            <a:r>
              <a:rPr lang="hu-HU" dirty="0"/>
              <a:t>, mások megéléseivel rezonálva, felerősítve élhetjük át a filmet, sőt a dokumentum film fesztivál esetében szerzők, szereplők jelenlétében, azokkal dialogizálva erősítünk rá a film élményre. </a:t>
            </a:r>
            <a:endParaRPr lang="en-RO" dirty="0"/>
          </a:p>
          <a:p>
            <a:r>
              <a:rPr lang="hu-HU" dirty="0"/>
              <a:t>A dokumentum filmek szereplői ráadásul nem színészek, hanem ők, saját életüket láttatják a nagyvásznon, és a filmvetítés végén mesélnek a legnagyobb nyitottsággal. Rendkívül </a:t>
            </a:r>
            <a:r>
              <a:rPr lang="hu-HU" dirty="0" err="1"/>
              <a:t>meghatóak</a:t>
            </a:r>
            <a:r>
              <a:rPr lang="hu-HU" dirty="0"/>
              <a:t> ezek a film utáni beszélgetések.</a:t>
            </a:r>
            <a:endParaRPr lang="en-RO" dirty="0"/>
          </a:p>
          <a:p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2319681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F510D-2BBE-6940-888E-CAF287F42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O" dirty="0"/>
              <a:t>ASTRA FILM FESZTIVÁL, Nagyszeben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64DA5-8805-6042-B3F7-1B3D5BBB9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b="1" dirty="0"/>
              <a:t>Releváns, jó minőségű</a:t>
            </a:r>
            <a:r>
              <a:rPr lang="hu-HU" dirty="0"/>
              <a:t> </a:t>
            </a:r>
            <a:r>
              <a:rPr lang="hu-HU" b="1" dirty="0"/>
              <a:t>kulturális tartalom (4-PROGRAM) </a:t>
            </a:r>
            <a:r>
              <a:rPr lang="hu-HU" dirty="0"/>
              <a:t>, minden évben 5 hónapunk telik el a filmválogatással, amit 10-12 fős csapat végez</a:t>
            </a:r>
            <a:endParaRPr lang="en-RO" dirty="0"/>
          </a:p>
          <a:p>
            <a:r>
              <a:rPr lang="hu-HU" dirty="0"/>
              <a:t>A fesztiválunk </a:t>
            </a:r>
            <a:r>
              <a:rPr lang="hu-HU" dirty="0" err="1"/>
              <a:t>kreativ</a:t>
            </a:r>
            <a:r>
              <a:rPr lang="hu-HU" dirty="0"/>
              <a:t> dokumentumfilmeket prezentál, valós emberek valós életéről szóló filmek </a:t>
            </a:r>
            <a:r>
              <a:rPr lang="hu-HU" dirty="0" err="1"/>
              <a:t>pl</a:t>
            </a:r>
            <a:r>
              <a:rPr lang="hu-HU" dirty="0"/>
              <a:t> itt </a:t>
            </a:r>
            <a:r>
              <a:rPr lang="hu-HU" dirty="0" err="1"/>
              <a:t>magyarországon</a:t>
            </a:r>
            <a:r>
              <a:rPr lang="hu-HU" dirty="0"/>
              <a:t> esetleg ismerhetitek </a:t>
            </a:r>
            <a:r>
              <a:rPr lang="hu-HU" dirty="0" err="1"/>
              <a:t>Zurbó</a:t>
            </a:r>
            <a:r>
              <a:rPr lang="hu-HU" dirty="0"/>
              <a:t> Dorottya </a:t>
            </a:r>
            <a:r>
              <a:rPr lang="hu-HU" i="1" dirty="0"/>
              <a:t>Könnyű leckék</a:t>
            </a:r>
            <a:r>
              <a:rPr lang="hu-HU" dirty="0"/>
              <a:t>, vagy nemrég László Barna </a:t>
            </a:r>
            <a:r>
              <a:rPr lang="hu-HU" i="1" dirty="0"/>
              <a:t>Isteni kéz </a:t>
            </a:r>
            <a:r>
              <a:rPr lang="hu-HU" dirty="0" err="1"/>
              <a:t>cimű</a:t>
            </a:r>
            <a:r>
              <a:rPr lang="hu-HU" dirty="0"/>
              <a:t> filmeket.</a:t>
            </a:r>
            <a:endParaRPr lang="en-RO" dirty="0"/>
          </a:p>
          <a:p>
            <a:r>
              <a:rPr lang="hu-HU" dirty="0"/>
              <a:t>Egy jó film, színházi előadás megváltoztathatja az életünket, a világlátásunkat, vagy egyszerűen hozzáad a világ megértéséhez szükséges tudásunkhoz, fejleszti empátiánkat, megfiatalít azáltal, hogy esélyünk adódik a világra való rácsodálkozásunk gyakorlására </a:t>
            </a:r>
            <a:r>
              <a:rPr lang="hu-HU" dirty="0">
                <a:sym typeface="Wingdings" pitchFamily="2" charset="2"/>
              </a:rPr>
              <a:t>:)</a:t>
            </a:r>
          </a:p>
          <a:p>
            <a:r>
              <a:rPr lang="hu-HU" dirty="0">
                <a:solidFill>
                  <a:schemeClr val="accent1"/>
                </a:solidFill>
                <a:sym typeface="Wingdings" pitchFamily="2" charset="2"/>
              </a:rPr>
              <a:t>3-FULL DOME video- </a:t>
            </a:r>
            <a:r>
              <a:rPr lang="hu-HU" dirty="0">
                <a:sym typeface="Wingdings" pitchFamily="2" charset="2"/>
              </a:rPr>
              <a:t>Új tartalmat behozva, fejlesztettük a fesztivált</a:t>
            </a:r>
          </a:p>
          <a:p>
            <a:endParaRPr lang="en-RO" dirty="0"/>
          </a:p>
          <a:p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1584422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08873-A86F-FE4A-808C-AB364945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O" dirty="0"/>
              <a:t>ASTRA FILM FESZTIVÁL, Nagyszeben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CE37D-73E1-3042-9495-1BA04EF93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50" y="1253331"/>
            <a:ext cx="10515600" cy="5239544"/>
          </a:xfrm>
        </p:spPr>
        <p:txBody>
          <a:bodyPr>
            <a:normAutofit fontScale="77500" lnSpcReduction="20000"/>
          </a:bodyPr>
          <a:lstStyle/>
          <a:p>
            <a:r>
              <a:rPr lang="hu-HU" b="1" dirty="0">
                <a:solidFill>
                  <a:schemeClr val="accent1"/>
                </a:solidFill>
              </a:rPr>
              <a:t>4-ASTRA FILM JUNIOR video</a:t>
            </a:r>
          </a:p>
          <a:p>
            <a:r>
              <a:rPr lang="hu-HU" b="1" dirty="0"/>
              <a:t>SZERVEZÉS</a:t>
            </a:r>
            <a:endParaRPr lang="en-RO" dirty="0"/>
          </a:p>
          <a:p>
            <a:r>
              <a:rPr lang="hu-HU" dirty="0"/>
              <a:t>2 tévhitre szeretném felhívni a figyelmet.</a:t>
            </a:r>
            <a:endParaRPr lang="en-RO" dirty="0"/>
          </a:p>
          <a:p>
            <a:r>
              <a:rPr lang="hu-HU" dirty="0"/>
              <a:t>1-Sokan azt képzelik, hogy a rendezvény szervezés munkának a legnagyobb és legnehezebb része a </a:t>
            </a:r>
            <a:r>
              <a:rPr lang="hu-HU" dirty="0" err="1"/>
              <a:t>promo</a:t>
            </a:r>
            <a:r>
              <a:rPr lang="hu-HU" dirty="0"/>
              <a:t>, marketing rész. Holott az </a:t>
            </a:r>
            <a:r>
              <a:rPr lang="hu-HU" dirty="0" err="1"/>
              <a:t>Astra</a:t>
            </a:r>
            <a:r>
              <a:rPr lang="hu-HU" dirty="0"/>
              <a:t> Film Junior fesztivál rendkívüli sikere a jó program megválasztásán múlott. Holott a jó események híre helyi szinten szájhagyomány </a:t>
            </a:r>
            <a:r>
              <a:rPr lang="hu-HU" dirty="0" err="1"/>
              <a:t>utján</a:t>
            </a:r>
            <a:r>
              <a:rPr lang="hu-HU" dirty="0"/>
              <a:t> terjed a legjobban, és ingyen van, a közönség végzi helyettünk, és ők visszatérne, megsokszorozva, sőt a szüleiknek is elmondják, és így kigyűrűzik a jó esemény híre. A kulcs ebben az esetben is a jó tartalmon, ez esetben a jó filmélményt szolgáló filmen, filmválogatáson múlik.</a:t>
            </a:r>
            <a:endParaRPr lang="en-RO" dirty="0"/>
          </a:p>
          <a:p>
            <a:r>
              <a:rPr lang="hu-HU" dirty="0"/>
              <a:t>2- Tévhit, hogy ha megvan a tartalom, meghívottak és </a:t>
            </a:r>
            <a:r>
              <a:rPr lang="hu-HU" dirty="0" err="1"/>
              <a:t>kihírdetjük</a:t>
            </a:r>
            <a:r>
              <a:rPr lang="hu-HU" dirty="0"/>
              <a:t> az eseményt akkor az működni fog!! </a:t>
            </a:r>
            <a:endParaRPr lang="en-RO" dirty="0"/>
          </a:p>
          <a:p>
            <a:r>
              <a:rPr lang="hu-HU" dirty="0"/>
              <a:t>A közönséget is fel kell építeni, meg kell szervezni! Ez is a szervezési munka része kell legyen, sokszor több éves munkáról van szó!!! </a:t>
            </a:r>
          </a:p>
          <a:p>
            <a:r>
              <a:rPr lang="hu-HU" dirty="0"/>
              <a:t>2020 </a:t>
            </a:r>
            <a:r>
              <a:rPr lang="hu-HU" dirty="0" err="1"/>
              <a:t>ban</a:t>
            </a:r>
            <a:r>
              <a:rPr lang="hu-HU" dirty="0"/>
              <a:t> volt az egyik legnehezebb megszervezni a fesztivált, mert szabadtérbe kellett kivigyünk mindent. Megpróbáltuk a megszorításokat előnnyé kovácsolni</a:t>
            </a:r>
          </a:p>
          <a:p>
            <a:r>
              <a:rPr lang="hu-HU" b="1" dirty="0">
                <a:solidFill>
                  <a:schemeClr val="accent1"/>
                </a:solidFill>
              </a:rPr>
              <a:t>5- </a:t>
            </a:r>
            <a:r>
              <a:rPr lang="hu-HU" b="1" dirty="0" err="1">
                <a:solidFill>
                  <a:schemeClr val="accent1"/>
                </a:solidFill>
              </a:rPr>
              <a:t>Astra</a:t>
            </a:r>
            <a:r>
              <a:rPr lang="hu-HU" b="1" dirty="0">
                <a:solidFill>
                  <a:schemeClr val="accent1"/>
                </a:solidFill>
              </a:rPr>
              <a:t> Film </a:t>
            </a:r>
            <a:r>
              <a:rPr lang="hu-HU" b="1" dirty="0" err="1">
                <a:solidFill>
                  <a:schemeClr val="accent1"/>
                </a:solidFill>
              </a:rPr>
              <a:t>Feszival</a:t>
            </a:r>
            <a:r>
              <a:rPr lang="hu-HU" b="1" dirty="0">
                <a:solidFill>
                  <a:schemeClr val="accent1"/>
                </a:solidFill>
              </a:rPr>
              <a:t> 2020 video</a:t>
            </a:r>
          </a:p>
          <a:p>
            <a:endParaRPr lang="hu-HU" b="1" dirty="0">
              <a:solidFill>
                <a:schemeClr val="accent1"/>
              </a:solidFill>
            </a:endParaRPr>
          </a:p>
          <a:p>
            <a:endParaRPr lang="hu-HU" dirty="0"/>
          </a:p>
          <a:p>
            <a:endParaRPr lang="en-RO" dirty="0"/>
          </a:p>
          <a:p>
            <a:pPr marL="0" indent="0">
              <a:buNone/>
            </a:pP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3320339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6F672-74C5-E04A-820F-81A0D7D88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O" dirty="0"/>
              <a:t>ASTRA FILM FESZTIVÁL, Nagyszeben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90B16-6ADA-0B44-B481-25742233F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28 évvel </a:t>
            </a:r>
            <a:r>
              <a:rPr lang="hu-HU" dirty="0" err="1"/>
              <a:t>ezelötti</a:t>
            </a:r>
            <a:r>
              <a:rPr lang="hu-HU" dirty="0"/>
              <a:t>, első fesztivál megszervezéséről, majd az elkövetkező első évtized pár aspektusáról szóló videót inspirációként, és bátorításként szeretném megmutatni, hogy lássák honnan indultunk</a:t>
            </a:r>
          </a:p>
          <a:p>
            <a:r>
              <a:rPr lang="hu-HU" u="sng" dirty="0">
                <a:solidFill>
                  <a:schemeClr val="accent1"/>
                </a:solidFill>
              </a:rPr>
              <a:t>6-a AFF 1993-2004 kezdetek video</a:t>
            </a:r>
            <a:endParaRPr lang="en-RO" dirty="0">
              <a:solidFill>
                <a:schemeClr val="accent1"/>
              </a:solidFill>
            </a:endParaRPr>
          </a:p>
          <a:p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4182872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63053-F939-904F-9A6F-0876D8061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O" dirty="0"/>
              <a:t>ASTRA FILM FESZTIVÁL, Nagyszeben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5F1C5-0842-DD40-8144-6460BE2B1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Miért van sokkal több esélyük Önöknek egy ennél még sikeresebb rendezvény megszervezésére?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Mert önöknek nem kell</a:t>
            </a:r>
            <a:endParaRPr lang="en-RO" dirty="0"/>
          </a:p>
          <a:p>
            <a:pPr lvl="0"/>
            <a:r>
              <a:rPr lang="hu-HU" dirty="0"/>
              <a:t>A rendezvény finanszírozásához krumplit eladniuk, és annak árából fedezzék annak költségeit</a:t>
            </a:r>
            <a:endParaRPr lang="en-RO" dirty="0"/>
          </a:p>
          <a:p>
            <a:pPr lvl="0"/>
            <a:r>
              <a:rPr lang="hu-HU" dirty="0"/>
              <a:t>Nem kell gépelni a leveleket, postázni, és minden válaszra 3 hetet várni </a:t>
            </a:r>
            <a:r>
              <a:rPr lang="hu-HU" dirty="0">
                <a:sym typeface="Wingdings" pitchFamily="2" charset="2"/>
              </a:rPr>
              <a:t> mert van internet</a:t>
            </a:r>
            <a:endParaRPr lang="hu-HU" dirty="0"/>
          </a:p>
          <a:p>
            <a:pPr lvl="0"/>
            <a:r>
              <a:rPr lang="hu-HU" dirty="0"/>
              <a:t>Manapság bárhová </a:t>
            </a:r>
            <a:r>
              <a:rPr lang="hu-HU" dirty="0" err="1"/>
              <a:t>európában</a:t>
            </a:r>
            <a:r>
              <a:rPr lang="hu-HU" dirty="0"/>
              <a:t> lehet utazni vízum sőt útlevél nélkül </a:t>
            </a:r>
            <a:r>
              <a:rPr lang="hu-HU" dirty="0">
                <a:sym typeface="Wingdings" pitchFamily="2" charset="2"/>
              </a:rPr>
              <a:t></a:t>
            </a:r>
            <a:endParaRPr lang="en-RO" dirty="0"/>
          </a:p>
          <a:p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772663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82EFC-4D72-F94F-8841-699F85D14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O" dirty="0"/>
              <a:t>ASTRA FILM FESZTIVÁL, Nagyszeben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12D30-3B64-1540-884A-F49793EFC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Összefoglaló: a sikeres rendezvény recept hozzávalói, a JÓL VÁLASZTOTT</a:t>
            </a:r>
            <a:endParaRPr lang="en-RO" dirty="0"/>
          </a:p>
          <a:p>
            <a:r>
              <a:rPr lang="hu-HU" dirty="0"/>
              <a:t>1-</a:t>
            </a:r>
            <a:r>
              <a:rPr lang="hu-HU" b="1" dirty="0"/>
              <a:t>HELYSZÍNEK, IDŐ (Jó helyen, jó időben!)</a:t>
            </a:r>
            <a:endParaRPr lang="en-RO" dirty="0"/>
          </a:p>
          <a:p>
            <a:r>
              <a:rPr lang="hu-HU" b="1" dirty="0"/>
              <a:t>2- MEGHÍVOTTAK (csupa karizmatikus VIP)</a:t>
            </a:r>
            <a:endParaRPr lang="en-RO" dirty="0"/>
          </a:p>
          <a:p>
            <a:r>
              <a:rPr lang="hu-HU" b="1" dirty="0"/>
              <a:t>3-PROGRAM (színvonalas közösségi kulturális élményt nyújtó, és az emberek megváltoztatására is képes legyen!!)</a:t>
            </a:r>
            <a:endParaRPr lang="en-RO" dirty="0"/>
          </a:p>
          <a:p>
            <a:r>
              <a:rPr lang="hu-HU" b="1" dirty="0"/>
              <a:t>4- KÖZÖNSÉG (közönséget is szervezni kell!!)</a:t>
            </a:r>
            <a:endParaRPr lang="en-RO" dirty="0"/>
          </a:p>
          <a:p>
            <a:r>
              <a:rPr lang="hu-HU" b="1" dirty="0"/>
              <a:t>5- SZERVEZÉS (a legelképesztőbb munkára a gatyát felkötni!! :) maratoni, több éves munka után kezdenek látszani az eredmények</a:t>
            </a:r>
            <a:endParaRPr lang="en-RO" dirty="0"/>
          </a:p>
          <a:p>
            <a:pPr marL="0" indent="0">
              <a:buNone/>
            </a:pPr>
            <a:endParaRPr lang="en-RO" dirty="0"/>
          </a:p>
          <a:p>
            <a:pPr marL="0" indent="0">
              <a:buNone/>
            </a:pPr>
            <a:r>
              <a:rPr lang="hu-HU" b="1" dirty="0"/>
              <a:t>Egy jó rendezvény ismérve, ha a közönség megváltozva megy el a rendezvényről!</a:t>
            </a:r>
            <a:endParaRPr lang="en-RO" dirty="0"/>
          </a:p>
          <a:p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2345203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76C1D3E79C599C47831FBFC723E0B9CF" ma:contentTypeVersion="15" ma:contentTypeDescription="Új dokumentum létrehozása." ma:contentTypeScope="" ma:versionID="aa66f2c031f5c7a3456836f3a381baa9">
  <xsd:schema xmlns:xsd="http://www.w3.org/2001/XMLSchema" xmlns:xs="http://www.w3.org/2001/XMLSchema" xmlns:p="http://schemas.microsoft.com/office/2006/metadata/properties" xmlns:ns1="http://schemas.microsoft.com/sharepoint/v3" xmlns:ns2="b9fee57a-8dc8-4af0-bd33-b129257f8127" xmlns:ns3="bc8d085e-232a-4b3a-9fac-94df045e745e" targetNamespace="http://schemas.microsoft.com/office/2006/metadata/properties" ma:root="true" ma:fieldsID="162e2b458ae7a2680e9da365324e78d0" ns1:_="" ns2:_="" ns3:_="">
    <xsd:import namespace="http://schemas.microsoft.com/sharepoint/v3"/>
    <xsd:import namespace="b9fee57a-8dc8-4af0-bd33-b129257f8127"/>
    <xsd:import namespace="bc8d085e-232a-4b3a-9fac-94df045e74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Egységesített megfelelőségi házirend tulajdonságai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Egységesített megfelelőségi házirend felhasználóifelület-művelete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fee57a-8dc8-4af0-bd33-b129257f8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8d085e-232a-4b3a-9fac-94df045e745e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A1B14C5-53C0-4311-8D96-51A792FECEDC}"/>
</file>

<file path=customXml/itemProps2.xml><?xml version="1.0" encoding="utf-8"?>
<ds:datastoreItem xmlns:ds="http://schemas.openxmlformats.org/officeDocument/2006/customXml" ds:itemID="{09BF6DB4-3024-4ACD-AD8F-C2F815D718FD}"/>
</file>

<file path=customXml/itemProps3.xml><?xml version="1.0" encoding="utf-8"?>
<ds:datastoreItem xmlns:ds="http://schemas.openxmlformats.org/officeDocument/2006/customXml" ds:itemID="{62D6041D-7533-4E52-94D4-2F84BDCF3ABD}"/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752</Words>
  <Application>Microsoft Macintosh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ASTRA FILM FESZTIVÁL, Nagyszeben</vt:lpstr>
      <vt:lpstr>ASTRA FILM FESZTIVÁL, Nagyszeben</vt:lpstr>
      <vt:lpstr>ASTRA FILM FESZTIVÁL, Nagyszeben</vt:lpstr>
      <vt:lpstr>ASTRA FILM FESZTIVÁL, Nagyszeben</vt:lpstr>
      <vt:lpstr>ASTRA FILM FESZTIVÁL, Nagyszeben</vt:lpstr>
      <vt:lpstr>ASTRA FILM FESZTIVÁL, Nagyszeben</vt:lpstr>
      <vt:lpstr>ASTRA FILM FESZTIVÁL, Nagyszeben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ASTRA FILM FESZTIVÁL, Nagyszeben</dc:title>
  <dc:creator>Microsoft Office User</dc:creator>
  <cp:lastModifiedBy>Microsoft Office User</cp:lastModifiedBy>
  <cp:revision>3</cp:revision>
  <dcterms:created xsi:type="dcterms:W3CDTF">2022-01-17T21:46:00Z</dcterms:created>
  <dcterms:modified xsi:type="dcterms:W3CDTF">2022-01-18T15:13:46Z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0x01010076C1D3E79C599C47831FBFC723E0B9CF</vt:lpwstr>
  </property>
</Properties>
</file>